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8" r:id="rId4"/>
    <p:sldId id="278" r:id="rId5"/>
    <p:sldId id="302" r:id="rId6"/>
    <p:sldId id="259" r:id="rId7"/>
    <p:sldId id="264" r:id="rId8"/>
    <p:sldId id="263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280" r:id="rId23"/>
    <p:sldId id="281" r:id="rId24"/>
    <p:sldId id="283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303" r:id="rId42"/>
    <p:sldId id="300" r:id="rId43"/>
    <p:sldId id="301" r:id="rId44"/>
    <p:sldId id="304" r:id="rId45"/>
    <p:sldId id="299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FF99"/>
    <a:srgbClr val="42F729"/>
    <a:srgbClr val="FF6600"/>
    <a:srgbClr val="FF0066"/>
    <a:srgbClr val="CC0000"/>
    <a:srgbClr val="3399FF"/>
    <a:srgbClr val="178A04"/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600" autoAdjust="0"/>
  </p:normalViewPr>
  <p:slideViewPr>
    <p:cSldViewPr>
      <p:cViewPr>
        <p:scale>
          <a:sx n="80" d="100"/>
          <a:sy n="80" d="100"/>
        </p:scale>
        <p:origin x="-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C7612F6-AAC8-4613-88FC-00E900ED6B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5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5DAE7A8-38CC-49D9-8A6B-47A6C3CD8C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0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AE7A8-38CC-49D9-8A6B-47A6C3CD8C8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679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EF802-330D-4F87-BCB2-CF9D4B787163}" type="slidenum">
              <a:rPr lang="ru-RU"/>
              <a:pPr/>
              <a:t>41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AE7A8-38CC-49D9-8A6B-47A6C3CD8C89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33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6203EBC8-7790-42F1-B601-F5739D52B1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FC2BE-ADDA-44FD-B81E-7F738F9716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1717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3627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7B241-CE9F-4C37-B2C6-6F53A69A02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B2D73-3A6D-4357-8373-273D6513E8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8C110-2727-4A89-AE9F-1810F7A9F0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A0F48-27CE-428D-B1F1-DEF2E42D9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4E7E5-05A9-4303-96C1-5311505509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D61D4-0B97-45E5-9604-9F1CA9165B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03BF1-DE54-4B4B-89D0-D7BA1A9AEE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CE5D2-74C1-4F7F-B3D6-EF35D577A6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360BC-6BBD-4C4D-90AD-B2E73EE0D8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244302E-3424-48F9-BF4D-E2E016A3E9E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7.xml"/><Relationship Id="rId3" Type="http://schemas.openxmlformats.org/officeDocument/2006/relationships/slide" Target="slide9.xml"/><Relationship Id="rId7" Type="http://schemas.openxmlformats.org/officeDocument/2006/relationships/slide" Target="slide7.xml"/><Relationship Id="rId12" Type="http://schemas.openxmlformats.org/officeDocument/2006/relationships/slide" Target="slide20.xml"/><Relationship Id="rId2" Type="http://schemas.openxmlformats.org/officeDocument/2006/relationships/slide" Target="slide6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16.xml"/><Relationship Id="rId5" Type="http://schemas.openxmlformats.org/officeDocument/2006/relationships/slide" Target="slide15.xml"/><Relationship Id="rId15" Type="http://schemas.openxmlformats.org/officeDocument/2006/relationships/slide" Target="slide14.xml"/><Relationship Id="rId10" Type="http://schemas.openxmlformats.org/officeDocument/2006/relationships/slide" Target="slide11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13" Type="http://schemas.openxmlformats.org/officeDocument/2006/relationships/slide" Target="slide35.xml"/><Relationship Id="rId18" Type="http://schemas.openxmlformats.org/officeDocument/2006/relationships/slide" Target="slide39.xml"/><Relationship Id="rId3" Type="http://schemas.openxmlformats.org/officeDocument/2006/relationships/image" Target="../media/image3.jpeg"/><Relationship Id="rId21" Type="http://schemas.openxmlformats.org/officeDocument/2006/relationships/slide" Target="slide33.xml"/><Relationship Id="rId7" Type="http://schemas.openxmlformats.org/officeDocument/2006/relationships/slide" Target="slide34.xml"/><Relationship Id="rId12" Type="http://schemas.openxmlformats.org/officeDocument/2006/relationships/slide" Target="slide28.xml"/><Relationship Id="rId17" Type="http://schemas.openxmlformats.org/officeDocument/2006/relationships/slide" Target="slide32.xml"/><Relationship Id="rId2" Type="http://schemas.openxmlformats.org/officeDocument/2006/relationships/slide" Target="slide22.xml"/><Relationship Id="rId16" Type="http://schemas.openxmlformats.org/officeDocument/2006/relationships/slide" Target="slide24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11" Type="http://schemas.openxmlformats.org/officeDocument/2006/relationships/slide" Target="slide31.xml"/><Relationship Id="rId5" Type="http://schemas.openxmlformats.org/officeDocument/2006/relationships/slide" Target="slide30.xml"/><Relationship Id="rId15" Type="http://schemas.openxmlformats.org/officeDocument/2006/relationships/slide" Target="slide36.xml"/><Relationship Id="rId10" Type="http://schemas.openxmlformats.org/officeDocument/2006/relationships/slide" Target="slide27.xml"/><Relationship Id="rId19" Type="http://schemas.openxmlformats.org/officeDocument/2006/relationships/slide" Target="slide21.xml"/><Relationship Id="rId4" Type="http://schemas.openxmlformats.org/officeDocument/2006/relationships/slide" Target="slide26.xml"/><Relationship Id="rId9" Type="http://schemas.openxmlformats.org/officeDocument/2006/relationships/slide" Target="slide23.xml"/><Relationship Id="rId14" Type="http://schemas.openxmlformats.org/officeDocument/2006/relationships/slide" Target="slide40.xml"/><Relationship Id="rId22" Type="http://schemas.openxmlformats.org/officeDocument/2006/relationships/slide" Target="slide3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slide" Target="slide5.xml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15.wmf"/><Relationship Id="rId4" Type="http://schemas.openxmlformats.org/officeDocument/2006/relationships/image" Target="../media/image1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priroda.inc.ru/animation/anima.html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3.xml"/><Relationship Id="rId4" Type="http://schemas.openxmlformats.org/officeDocument/2006/relationships/slide" Target="slide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0248" y="1772816"/>
            <a:ext cx="8208912" cy="230832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905">
                  <a:solidFill>
                    <a:srgbClr val="FF0000"/>
                  </a:solidFill>
                </a:ln>
                <a:solidFill>
                  <a:srgbClr val="42F72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Математическая мозаика</a:t>
            </a:r>
            <a:endParaRPr lang="ru-RU" sz="7200" b="1" cap="none" spc="0" dirty="0">
              <a:ln w="1905">
                <a:solidFill>
                  <a:srgbClr val="FF0000"/>
                </a:solidFill>
              </a:ln>
              <a:solidFill>
                <a:srgbClr val="42F72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5244" y="5883114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99FF66"/>
                </a:solidFill>
              </a:rPr>
              <a:t>Автор: </a:t>
            </a:r>
            <a:r>
              <a:rPr lang="ru-RU" dirty="0" err="1" smtClean="0">
                <a:solidFill>
                  <a:srgbClr val="99FF66"/>
                </a:solidFill>
              </a:rPr>
              <a:t>Копылова.Н.Н</a:t>
            </a:r>
            <a:r>
              <a:rPr lang="ru-RU" dirty="0">
                <a:solidFill>
                  <a:srgbClr val="99FF66"/>
                </a:solidFill>
              </a:rPr>
              <a:t>.</a:t>
            </a:r>
            <a:r>
              <a:rPr lang="ru-RU" dirty="0" smtClean="0">
                <a:solidFill>
                  <a:srgbClr val="99FF66"/>
                </a:solidFill>
              </a:rPr>
              <a:t>, учитель математики МАОУ </a:t>
            </a:r>
            <a:r>
              <a:rPr lang="ru-RU" dirty="0" err="1" smtClean="0">
                <a:solidFill>
                  <a:srgbClr val="99FF66"/>
                </a:solidFill>
              </a:rPr>
              <a:t>Озерновская</a:t>
            </a:r>
            <a:r>
              <a:rPr lang="ru-RU" dirty="0" smtClean="0">
                <a:solidFill>
                  <a:srgbClr val="99FF66"/>
                </a:solidFill>
              </a:rPr>
              <a:t> СОШ№3</a:t>
            </a:r>
          </a:p>
          <a:p>
            <a:pPr algn="ctr"/>
            <a:r>
              <a:rPr lang="ru-RU" dirty="0" smtClean="0">
                <a:solidFill>
                  <a:srgbClr val="99FF66"/>
                </a:solidFill>
              </a:rPr>
              <a:t>Усть-Большерецкого района  Камчатского края. 2014 год.</a:t>
            </a:r>
            <a:endParaRPr lang="ru-RU" dirty="0">
              <a:solidFill>
                <a:srgbClr val="99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Название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какого раздела математики происходит от греческого слова « Число»?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Арифметика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98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Кто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впервые  разделил числа на чётные и нечётные, простые и составные?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Пифагор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30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Два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ученика играли в шахматы 40 минут. Сколько минут играл каждый ученик?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40 </a:t>
            </a:r>
            <a:r>
              <a:rPr lang="ru-RU" sz="3600" b="1" dirty="0">
                <a:solidFill>
                  <a:srgbClr val="7030A0"/>
                </a:solidFill>
              </a:rPr>
              <a:t>минут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цифры мы, как правило, используем: арабские или индийские?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Арабские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Число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выражающее дюжину.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Двенадцать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Ты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да я, да мы с тобой. Сколько нас всего?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Двое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8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Истинным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или ложным утверждением является софизм?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Ложным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8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Число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открытое Архимедом..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Число «Пи»,</a:t>
            </a:r>
            <a:r>
              <a:rPr lang="el-GR" sz="3600" b="1" dirty="0">
                <a:solidFill>
                  <a:srgbClr val="7030A0"/>
                </a:solidFill>
              </a:rPr>
              <a:t>π≈3,14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8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каком слове сорок «а»?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Сорока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0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Назовите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первые «математические знаки»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Это цифры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0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63880" cy="4691608"/>
          </a:xfrm>
        </p:spPr>
        <p:txBody>
          <a:bodyPr/>
          <a:lstStyle/>
          <a:p>
            <a:r>
              <a:rPr lang="ru-RU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...Было бы легче остановить Солнце, легче было сдвинуть Землю, чем уменьшить сумму углов в </a:t>
            </a:r>
            <a:r>
              <a:rPr lang="ru-RU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треугольнике…</a:t>
            </a:r>
          </a:p>
          <a:p>
            <a:pPr marL="0" indent="0">
              <a:buNone/>
            </a:pPr>
            <a:endParaRPr lang="ru-RU" sz="4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			</a:t>
            </a:r>
            <a:r>
              <a:rPr lang="vi-VN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Вениами́н </a:t>
            </a:r>
            <a:r>
              <a:rPr lang="vi-VN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Фёдорович Каган</a:t>
            </a:r>
            <a:endParaRPr lang="ru-RU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Чем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математике выражают результат счета или измерения?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Числом 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0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Каким действием можно заменить умножение одинаковых сомножителей?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1802" y="3786190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Возведением в степень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Название какого циркового снаряда произошло от греческого слова «трапеза»?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Трапеция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Сколько дюймов содержится в одном футе?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Двенадцать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Назовите мельчайшую частицу данного вещества?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Молекула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Необходимо изготовить цифры для печати номеров от 1 до 100. Сколько «девяток» потребуется?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Одна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Назовите геометрическую фигуру, для которой  «любимым» является число  три?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Треугольник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Сколько аров в одном гектаре?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Сто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Из каких неделимых мельчайших частиц состояли, по мнению древних учёных, все тела?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Из атомов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9685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 smtClean="0">
                <a:solidFill>
                  <a:srgbClr val="42F729"/>
                </a:solidFill>
              </a:rPr>
              <a:t> Сколько золотых дал Карабас – Барабас  для папы Карло?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Пять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раунд</a:t>
            </a:r>
            <a:endParaRPr lang="ru-RU" dirty="0"/>
          </a:p>
        </p:txBody>
      </p:sp>
      <p:sp>
        <p:nvSpPr>
          <p:cNvPr id="5" name="Шестиугольник 4"/>
          <p:cNvSpPr/>
          <p:nvPr/>
        </p:nvSpPr>
        <p:spPr bwMode="auto">
          <a:xfrm>
            <a:off x="81503" y="2042306"/>
            <a:ext cx="3163300" cy="864096"/>
          </a:xfrm>
          <a:prstGeom prst="hexagon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25400" prst="slope"/>
          </a:sp3d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 bwMode="auto">
          <a:xfrm>
            <a:off x="3563888" y="2042306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2" action="ppaction://hlinksldjump"/>
              </a:rPr>
              <a:t>50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2" name="Овал 11">
            <a:hlinkClick r:id="rId3" action="ppaction://hlinksldjump"/>
          </p:cNvPr>
          <p:cNvSpPr/>
          <p:nvPr/>
        </p:nvSpPr>
        <p:spPr bwMode="auto">
          <a:xfrm>
            <a:off x="4644008" y="2045331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3" action="ppaction://hlinksldjump"/>
              </a:rPr>
              <a:t>40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3" name="Овал 12">
            <a:hlinkClick r:id="rId4" action="ppaction://hlinksldjump"/>
          </p:cNvPr>
          <p:cNvSpPr/>
          <p:nvPr/>
        </p:nvSpPr>
        <p:spPr bwMode="auto">
          <a:xfrm>
            <a:off x="5703397" y="2045331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4" action="ppaction://hlinksldjump"/>
              </a:rPr>
              <a:t>3</a:t>
            </a: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4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4" name="Овал 13">
            <a:hlinkClick r:id="rId5" action="ppaction://hlinksldjump"/>
          </p:cNvPr>
          <p:cNvSpPr/>
          <p:nvPr/>
        </p:nvSpPr>
        <p:spPr bwMode="auto">
          <a:xfrm>
            <a:off x="6840034" y="2018755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hlinkClick r:id="rId5" action="ppaction://hlinksldjump"/>
              </a:rPr>
              <a:t>20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5" name="Овал 14">
            <a:hlinkClick r:id="rId6" action="ppaction://hlinksldjump"/>
          </p:cNvPr>
          <p:cNvSpPr/>
          <p:nvPr/>
        </p:nvSpPr>
        <p:spPr bwMode="auto">
          <a:xfrm>
            <a:off x="7884368" y="2006152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6" action="ppaction://hlinksldjump"/>
              </a:rPr>
              <a:t>10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6" name="Шестиугольник 15"/>
          <p:cNvSpPr/>
          <p:nvPr/>
        </p:nvSpPr>
        <p:spPr bwMode="auto">
          <a:xfrm>
            <a:off x="148459" y="3378983"/>
            <a:ext cx="3096344" cy="864096"/>
          </a:xfrm>
          <a:prstGeom prst="hexagon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25400" prst="slope"/>
          </a:sp3d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7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7" name="Овал 16">
            <a:hlinkClick r:id="rId7" action="ppaction://hlinksldjump"/>
          </p:cNvPr>
          <p:cNvSpPr/>
          <p:nvPr/>
        </p:nvSpPr>
        <p:spPr bwMode="auto">
          <a:xfrm>
            <a:off x="3563888" y="3378983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7" action="ppaction://hlinksldjump"/>
              </a:rPr>
              <a:t>50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8" name="Шестиугольник 17"/>
          <p:cNvSpPr/>
          <p:nvPr/>
        </p:nvSpPr>
        <p:spPr bwMode="auto">
          <a:xfrm>
            <a:off x="148459" y="4671678"/>
            <a:ext cx="3096344" cy="864096"/>
          </a:xfrm>
          <a:prstGeom prst="hexagon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25400" prst="slope"/>
          </a:sp3d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7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9" name="Овал 18">
            <a:hlinkClick r:id="rId8" action="ppaction://hlinksldjump"/>
          </p:cNvPr>
          <p:cNvSpPr/>
          <p:nvPr/>
        </p:nvSpPr>
        <p:spPr bwMode="auto">
          <a:xfrm>
            <a:off x="4644008" y="3378983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8" action="ppaction://hlinksldjump"/>
              </a:rPr>
              <a:t>40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0" name="Овал 19">
            <a:hlinkClick r:id="rId9" action="ppaction://hlinksldjump"/>
          </p:cNvPr>
          <p:cNvSpPr/>
          <p:nvPr/>
        </p:nvSpPr>
        <p:spPr bwMode="auto">
          <a:xfrm>
            <a:off x="5703397" y="3356992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9" action="ppaction://hlinksldjump"/>
              </a:rPr>
              <a:t>3</a:t>
            </a: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9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1" name="Овал 20">
            <a:hlinkClick r:id="rId10" action="ppaction://hlinksldjump"/>
          </p:cNvPr>
          <p:cNvSpPr/>
          <p:nvPr/>
        </p:nvSpPr>
        <p:spPr bwMode="auto">
          <a:xfrm>
            <a:off x="4644008" y="4654764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10" action="ppaction://hlinksldjump"/>
              </a:rPr>
              <a:t>40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2" name="Овал 21">
            <a:hlinkClick r:id="rId11" action="ppaction://hlinksldjump"/>
          </p:cNvPr>
          <p:cNvSpPr/>
          <p:nvPr/>
        </p:nvSpPr>
        <p:spPr bwMode="auto">
          <a:xfrm>
            <a:off x="6840034" y="3356992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hlinkClick r:id="rId11" action="ppaction://hlinksldjump"/>
              </a:rPr>
              <a:t>20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3" name="Овал 22">
            <a:hlinkClick r:id="rId12" action="ppaction://hlinksldjump"/>
          </p:cNvPr>
          <p:cNvSpPr/>
          <p:nvPr/>
        </p:nvSpPr>
        <p:spPr bwMode="auto">
          <a:xfrm>
            <a:off x="7883439" y="4654764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12" action="ppaction://hlinksldjump"/>
              </a:rPr>
              <a:t>10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4" name="Овал 23">
            <a:hlinkClick r:id="rId13" action="ppaction://hlinksldjump"/>
          </p:cNvPr>
          <p:cNvSpPr/>
          <p:nvPr/>
        </p:nvSpPr>
        <p:spPr bwMode="auto">
          <a:xfrm>
            <a:off x="6840034" y="4671678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hlinkClick r:id="rId13" action="ppaction://hlinksldjump"/>
              </a:rPr>
              <a:t>20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5" name="Овал 24">
            <a:hlinkClick r:id="rId14" action="ppaction://hlinksldjump"/>
          </p:cNvPr>
          <p:cNvSpPr/>
          <p:nvPr/>
        </p:nvSpPr>
        <p:spPr bwMode="auto">
          <a:xfrm>
            <a:off x="3563888" y="4668653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14" action="ppaction://hlinksldjump"/>
              </a:rPr>
              <a:t>50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6" name="Овал 25">
            <a:hlinkClick r:id="rId15" action="ppaction://hlinksldjump"/>
          </p:cNvPr>
          <p:cNvSpPr/>
          <p:nvPr/>
        </p:nvSpPr>
        <p:spPr bwMode="auto">
          <a:xfrm>
            <a:off x="5703397" y="4651918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15" action="ppaction://hlinksldjump"/>
              </a:rPr>
              <a:t>3</a:t>
            </a: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15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7" name="Овал 26">
            <a:hlinkClick r:id="rId16" action="ppaction://hlinksldjump"/>
          </p:cNvPr>
          <p:cNvSpPr/>
          <p:nvPr/>
        </p:nvSpPr>
        <p:spPr bwMode="auto">
          <a:xfrm>
            <a:off x="7883439" y="3356992"/>
            <a:ext cx="936104" cy="864096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254000" h="254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16" action="ppaction://hlinksldjump"/>
              </a:rPr>
              <a:t>10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4462" y="2215769"/>
            <a:ext cx="3379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От трёх до пяти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5001" y="3549421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Из истории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165" y="4822356"/>
            <a:ext cx="2556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Все о числах </a:t>
            </a:r>
          </a:p>
        </p:txBody>
      </p:sp>
    </p:spTree>
    <p:extLst>
      <p:ext uri="{BB962C8B-B14F-4D97-AF65-F5344CB8AC3E}">
        <p14:creationId xmlns:p14="http://schemas.microsoft.com/office/powerpoint/2010/main" val="18666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Крыша дома не симметрична: левый скат составляет с горизонталью 60  , а правый 70 . Если петух откладывает  яйцо на гребне крыши , в какую сторону упадет яйцо?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71736" y="3714752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678" y="442913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Петух яйца не несёт 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7858148" y="1714488"/>
            <a:ext cx="71438" cy="45719"/>
          </a:xfrm>
          <a:prstGeom prst="ellipse">
            <a:avLst/>
          </a:prstGeom>
          <a:solidFill>
            <a:srgbClr val="42F72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2786050" y="2214554"/>
            <a:ext cx="71438" cy="45719"/>
          </a:xfrm>
          <a:prstGeom prst="ellipse">
            <a:avLst/>
          </a:prstGeom>
          <a:solidFill>
            <a:srgbClr val="42F72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Сколько квадратных метров содержится в одном аре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Сто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Назовите продукт питания, которые дают насекомые?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Мёд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Может ли сумма двух отрицательных чисел быть больше их частного?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Нет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Сколько граней у куба?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Шесть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Сколько квадратных дециметров содержится в одном квадратном метре?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Сто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Назовите вещество которого особенно много в полярных областях Земли?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Лед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Наименьшее натуральное число?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Единица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Отрезок, соединяющий точку на окружности с её центром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Радиус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Сколько квадратных миллиметров содержится в одном квадратном сантиметре?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Сто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608" y="116632"/>
            <a:ext cx="8686800" cy="838200"/>
          </a:xfrm>
        </p:spPr>
        <p:txBody>
          <a:bodyPr/>
          <a:lstStyle/>
          <a:p>
            <a:r>
              <a:rPr lang="ru-RU" dirty="0" smtClean="0"/>
              <a:t>Второй раунд</a:t>
            </a:r>
            <a:endParaRPr lang="ru-RU" dirty="0"/>
          </a:p>
        </p:txBody>
      </p:sp>
      <p:sp>
        <p:nvSpPr>
          <p:cNvPr id="5" name="Шестиугольник 4"/>
          <p:cNvSpPr/>
          <p:nvPr/>
        </p:nvSpPr>
        <p:spPr bwMode="auto">
          <a:xfrm>
            <a:off x="150984" y="2544322"/>
            <a:ext cx="3115014" cy="864096"/>
          </a:xfrm>
          <a:prstGeom prst="hexagon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25400" prst="slope"/>
          </a:sp3d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 bwMode="auto">
          <a:xfrm>
            <a:off x="3536433" y="2587095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50" b="1" dirty="0" smtClean="0">
                <a:solidFill>
                  <a:srgbClr val="000066"/>
                </a:solidFill>
                <a:latin typeface="Arial" charset="0"/>
                <a:hlinkClick r:id="rId2" action="ppaction://hlinksldjump"/>
              </a:rPr>
              <a:t>100</a:t>
            </a:r>
            <a:endParaRPr kumimoji="0" lang="ru-RU" sz="225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2" name="Овал 11">
            <a:hlinkClick r:id="rId4" action="ppaction://hlinksldjump"/>
          </p:cNvPr>
          <p:cNvSpPr/>
          <p:nvPr/>
        </p:nvSpPr>
        <p:spPr bwMode="auto">
          <a:xfrm>
            <a:off x="4680011" y="2560748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4" action="ppaction://hlinksldjump"/>
              </a:rPr>
              <a:t>8</a:t>
            </a: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4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3" name="Овал 12">
            <a:hlinkClick r:id="rId5" action="ppaction://hlinksldjump"/>
          </p:cNvPr>
          <p:cNvSpPr/>
          <p:nvPr/>
        </p:nvSpPr>
        <p:spPr bwMode="auto">
          <a:xfrm>
            <a:off x="5739400" y="2560748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6" action="ppaction://hlinksldjump"/>
              </a:rPr>
              <a:t>60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4" name="Овал 13">
            <a:hlinkClick r:id="rId7" action="ppaction://hlinksldjump"/>
          </p:cNvPr>
          <p:cNvSpPr/>
          <p:nvPr/>
        </p:nvSpPr>
        <p:spPr bwMode="auto">
          <a:xfrm>
            <a:off x="6876037" y="2534172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7" action="ppaction://hlinksldjump"/>
              </a:rPr>
              <a:t>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hlinkClick r:id="rId7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5" name="Овал 14">
            <a:hlinkClick r:id="rId8" action="ppaction://hlinksldjump"/>
          </p:cNvPr>
          <p:cNvSpPr/>
          <p:nvPr/>
        </p:nvSpPr>
        <p:spPr bwMode="auto">
          <a:xfrm>
            <a:off x="7920371" y="2521569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8" action="ppaction://hlinksldjump"/>
              </a:rPr>
              <a:t>2</a:t>
            </a: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8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6" name="Шестиугольник 15"/>
          <p:cNvSpPr/>
          <p:nvPr/>
        </p:nvSpPr>
        <p:spPr bwMode="auto">
          <a:xfrm>
            <a:off x="169654" y="3760808"/>
            <a:ext cx="3096344" cy="864096"/>
          </a:xfrm>
          <a:prstGeom prst="hexagon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25400" prst="slope"/>
          </a:sp3d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7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7" name="Овал 16">
            <a:hlinkClick r:id="rId9" action="ppaction://hlinksldjump"/>
          </p:cNvPr>
          <p:cNvSpPr/>
          <p:nvPr/>
        </p:nvSpPr>
        <p:spPr bwMode="auto">
          <a:xfrm>
            <a:off x="3599891" y="3782799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 extrusionH="127000"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50" b="1" dirty="0" smtClean="0">
                <a:solidFill>
                  <a:srgbClr val="000066"/>
                </a:solidFill>
                <a:latin typeface="Arial" charset="0"/>
                <a:hlinkClick r:id="rId9" action="ppaction://hlinksldjump"/>
              </a:rPr>
              <a:t>100</a:t>
            </a:r>
            <a:endParaRPr kumimoji="0" lang="ru-RU" sz="225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8" name="Шестиугольник 17"/>
          <p:cNvSpPr/>
          <p:nvPr/>
        </p:nvSpPr>
        <p:spPr bwMode="auto">
          <a:xfrm>
            <a:off x="136176" y="4981681"/>
            <a:ext cx="3129822" cy="864096"/>
          </a:xfrm>
          <a:prstGeom prst="hexagon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25400" prst="slope"/>
          </a:sp3d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7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9" name="Овал 18">
            <a:hlinkClick r:id="rId10" action="ppaction://hlinksldjump"/>
          </p:cNvPr>
          <p:cNvSpPr/>
          <p:nvPr/>
        </p:nvSpPr>
        <p:spPr bwMode="auto">
          <a:xfrm>
            <a:off x="4680011" y="3782799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10" action="ppaction://hlinksldjump"/>
              </a:rPr>
              <a:t>8</a:t>
            </a: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10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0" name="Овал 19">
            <a:hlinkClick r:id="rId11" action="ppaction://hlinksldjump"/>
          </p:cNvPr>
          <p:cNvSpPr/>
          <p:nvPr/>
        </p:nvSpPr>
        <p:spPr bwMode="auto">
          <a:xfrm>
            <a:off x="5739400" y="3760808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5" action="ppaction://hlinksldjump"/>
              </a:rPr>
              <a:t>60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1" name="Овал 20">
            <a:hlinkClick r:id="rId12" action="ppaction://hlinksldjump"/>
          </p:cNvPr>
          <p:cNvSpPr/>
          <p:nvPr/>
        </p:nvSpPr>
        <p:spPr bwMode="auto">
          <a:xfrm>
            <a:off x="4680011" y="4984527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12" action="ppaction://hlinksldjump"/>
              </a:rPr>
              <a:t>8</a:t>
            </a: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12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2" name="Овал 21">
            <a:hlinkClick r:id="rId13" action="ppaction://hlinksldjump"/>
          </p:cNvPr>
          <p:cNvSpPr/>
          <p:nvPr/>
        </p:nvSpPr>
        <p:spPr bwMode="auto">
          <a:xfrm>
            <a:off x="6876037" y="3760808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13" action="ppaction://hlinksldjump"/>
              </a:rPr>
              <a:t>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hlinkClick r:id="rId13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3" name="Овал 22">
            <a:hlinkClick r:id="rId14" action="ppaction://hlinksldjump"/>
          </p:cNvPr>
          <p:cNvSpPr/>
          <p:nvPr/>
        </p:nvSpPr>
        <p:spPr bwMode="auto">
          <a:xfrm>
            <a:off x="7919442" y="4984527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14" action="ppaction://hlinksldjump"/>
              </a:rPr>
              <a:t>2</a:t>
            </a: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14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4" name="Овал 23">
            <a:hlinkClick r:id="rId15" action="ppaction://hlinksldjump"/>
          </p:cNvPr>
          <p:cNvSpPr/>
          <p:nvPr/>
        </p:nvSpPr>
        <p:spPr bwMode="auto">
          <a:xfrm>
            <a:off x="6876037" y="5001441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15" action="ppaction://hlinksldjump"/>
              </a:rPr>
              <a:t>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hlinkClick r:id="rId15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5" name="Овал 24">
            <a:hlinkClick r:id="rId16" action="ppaction://hlinksldjump"/>
          </p:cNvPr>
          <p:cNvSpPr/>
          <p:nvPr/>
        </p:nvSpPr>
        <p:spPr bwMode="auto">
          <a:xfrm>
            <a:off x="3536433" y="4973209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50" b="1" dirty="0" smtClean="0">
                <a:solidFill>
                  <a:srgbClr val="000066"/>
                </a:solidFill>
                <a:latin typeface="Arial" charset="0"/>
                <a:hlinkClick r:id="rId16" action="ppaction://hlinksldjump"/>
              </a:rPr>
              <a:t>100</a:t>
            </a:r>
            <a:endParaRPr kumimoji="0" lang="ru-RU" sz="225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6" name="Овал 25">
            <a:hlinkClick r:id="rId17" action="ppaction://hlinksldjump"/>
          </p:cNvPr>
          <p:cNvSpPr/>
          <p:nvPr/>
        </p:nvSpPr>
        <p:spPr bwMode="auto">
          <a:xfrm>
            <a:off x="5739400" y="4981681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17" action="ppaction://hlinksldjump"/>
              </a:rPr>
              <a:t>60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7" name="Овал 26">
            <a:hlinkClick r:id="rId18" action="ppaction://hlinksldjump"/>
          </p:cNvPr>
          <p:cNvSpPr/>
          <p:nvPr/>
        </p:nvSpPr>
        <p:spPr bwMode="auto">
          <a:xfrm>
            <a:off x="7919442" y="3760808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18" action="ppaction://hlinksldjump"/>
              </a:rPr>
              <a:t>2</a:t>
            </a: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18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162" y="2692007"/>
            <a:ext cx="3379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Геометрия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0329" y="3670797"/>
            <a:ext cx="29349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Единицы измерения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165" y="5171879"/>
            <a:ext cx="2556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Физика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1" name="Шестиугольник 30"/>
          <p:cNvSpPr/>
          <p:nvPr/>
        </p:nvSpPr>
        <p:spPr bwMode="auto">
          <a:xfrm>
            <a:off x="136176" y="1312536"/>
            <a:ext cx="3129822" cy="864096"/>
          </a:xfrm>
          <a:prstGeom prst="hexagon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0" h="25400" prst="slope"/>
          </a:sp3d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Алгебра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2" name="Овал 31">
            <a:hlinkClick r:id="rId19" action="ppaction://hlinksldjump"/>
          </p:cNvPr>
          <p:cNvSpPr/>
          <p:nvPr/>
        </p:nvSpPr>
        <p:spPr bwMode="auto">
          <a:xfrm>
            <a:off x="3568552" y="1312536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50" b="1" dirty="0" smtClean="0">
                <a:solidFill>
                  <a:srgbClr val="000066"/>
                </a:solidFill>
                <a:latin typeface="Arial" charset="0"/>
                <a:hlinkClick r:id="rId19" action="ppaction://hlinksldjump"/>
              </a:rPr>
              <a:t>100</a:t>
            </a:r>
            <a:endParaRPr kumimoji="0" lang="ru-RU" sz="2250" b="1" i="0" u="none" strike="noStrike" cap="none" normalizeH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3" name="Овал 32">
            <a:hlinkClick r:id="rId20" action="ppaction://hlinksldjump"/>
          </p:cNvPr>
          <p:cNvSpPr/>
          <p:nvPr/>
        </p:nvSpPr>
        <p:spPr bwMode="auto">
          <a:xfrm>
            <a:off x="4680011" y="1284645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20" action="ppaction://hlinksldjump"/>
              </a:rPr>
              <a:t>80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5" name="Овал 34">
            <a:hlinkClick r:id="rId6" action="ppaction://hlinksldjump"/>
          </p:cNvPr>
          <p:cNvSpPr/>
          <p:nvPr/>
        </p:nvSpPr>
        <p:spPr bwMode="auto">
          <a:xfrm>
            <a:off x="5739400" y="1284645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6" action="ppaction://hlinksldjump"/>
              </a:rPr>
              <a:t>60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6" name="Овал 35">
            <a:hlinkClick r:id="rId21" action="ppaction://hlinksldjump"/>
          </p:cNvPr>
          <p:cNvSpPr/>
          <p:nvPr/>
        </p:nvSpPr>
        <p:spPr bwMode="auto">
          <a:xfrm>
            <a:off x="6876037" y="1284645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21" action="ppaction://hlinksldjump"/>
              </a:rPr>
              <a:t>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hlinkClick r:id="rId21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7" name="Овал 36">
            <a:hlinkClick r:id="rId22" action="ppaction://hlinksldjump"/>
          </p:cNvPr>
          <p:cNvSpPr/>
          <p:nvPr/>
        </p:nvSpPr>
        <p:spPr bwMode="auto">
          <a:xfrm>
            <a:off x="7919442" y="1279927"/>
            <a:ext cx="936104" cy="86409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  <a:headEnd type="none" w="med" len="med"/>
            <a:tailEnd type="none" w="med" len="med"/>
          </a:ln>
          <a:scene3d>
            <a:camera prst="orthographicFront"/>
            <a:lightRig rig="threePt" dir="t">
              <a:rot lat="0" lon="0" rev="5400000"/>
            </a:lightRig>
          </a:scene3d>
          <a:sp3d>
            <a:bevelT w="190500" h="1905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0066"/>
                </a:solidFill>
                <a:latin typeface="Arial" charset="0"/>
                <a:hlinkClick r:id="rId22" action="ppaction://hlinksldjump"/>
              </a:rPr>
              <a:t>2</a:t>
            </a:r>
            <a:r>
              <a:rPr lang="ru-RU" sz="3200" b="1" dirty="0" smtClean="0">
                <a:solidFill>
                  <a:srgbClr val="000066"/>
                </a:solidFill>
                <a:latin typeface="Arial" charset="0"/>
                <a:hlinkClick r:id="rId22" action="ppaction://hlinksldjump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rgbClr val="42F729"/>
                </a:solidFill>
              </a:rPr>
              <a:t> </a:t>
            </a:r>
            <a:r>
              <a:rPr lang="ru-RU" b="1" dirty="0" smtClean="0">
                <a:solidFill>
                  <a:srgbClr val="42F729"/>
                </a:solidFill>
              </a:rPr>
              <a:t>Какой газ необходим для дыхания?</a:t>
            </a:r>
            <a:endParaRPr lang="ru-RU" dirty="0">
              <a:solidFill>
                <a:srgbClr val="42F729"/>
              </a:solidFill>
            </a:endParaRPr>
          </a:p>
        </p:txBody>
      </p:sp>
      <p:sp>
        <p:nvSpPr>
          <p:cNvPr id="5" name="Облако 4"/>
          <p:cNvSpPr/>
          <p:nvPr/>
        </p:nvSpPr>
        <p:spPr bwMode="auto">
          <a:xfrm>
            <a:off x="2500298" y="3286124"/>
            <a:ext cx="6192688" cy="2232248"/>
          </a:xfrm>
          <a:prstGeom prst="cloud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Кислород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1" y="5949280"/>
            <a:ext cx="562067" cy="576064"/>
          </a:xfrm>
          <a:prstGeom prst="actionButtonHome">
            <a:avLst/>
          </a:prstGeom>
          <a:solidFill>
            <a:srgbClr val="42F72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1371600"/>
            <a:ext cx="1912938" cy="3352800"/>
          </a:xfrm>
          <a:prstGeom prst="rect">
            <a:avLst/>
          </a:prstGeom>
          <a:noFill/>
        </p:spPr>
      </p:pic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3124200" y="5270500"/>
            <a:ext cx="1412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42F7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НА</a:t>
            </a:r>
          </a:p>
        </p:txBody>
      </p:sp>
      <p:grpSp>
        <p:nvGrpSpPr>
          <p:cNvPr id="26628" name="Group 40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6629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26630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26631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26632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26633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26634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26635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26636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</p:grp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7086600" y="3657600"/>
            <a:ext cx="1774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99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ЕЛЬ</a:t>
            </a:r>
          </a:p>
        </p:txBody>
      </p:sp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431800" y="5270500"/>
            <a:ext cx="23987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ЗНАМ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 rot="-635587">
            <a:off x="3890833" y="644733"/>
            <a:ext cx="1371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Е</a:t>
            </a: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3429000" y="1630362"/>
            <a:ext cx="220186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6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Т</a:t>
            </a:r>
          </a:p>
        </p:txBody>
      </p:sp>
      <p:pic>
        <p:nvPicPr>
          <p:cNvPr id="26644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133600"/>
            <a:ext cx="355600" cy="523875"/>
          </a:xfrm>
          <a:prstGeom prst="rect">
            <a:avLst/>
          </a:prstGeom>
          <a:noFill/>
        </p:spPr>
      </p:pic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4162295" y="962233"/>
            <a:ext cx="1787525" cy="2593975"/>
            <a:chOff x="2610" y="312"/>
            <a:chExt cx="1126" cy="1634"/>
          </a:xfrm>
        </p:grpSpPr>
        <p:grpSp>
          <p:nvGrpSpPr>
            <p:cNvPr id="26646" name="Group 22"/>
            <p:cNvGrpSpPr>
              <a:grpSpLocks/>
            </p:cNvGrpSpPr>
            <p:nvPr/>
          </p:nvGrpSpPr>
          <p:grpSpPr bwMode="auto">
            <a:xfrm>
              <a:off x="2610" y="1132"/>
              <a:ext cx="560" cy="814"/>
              <a:chOff x="2610" y="1132"/>
              <a:chExt cx="560" cy="814"/>
            </a:xfrm>
          </p:grpSpPr>
          <p:sp>
            <p:nvSpPr>
              <p:cNvPr id="26647" name="Freeform 23"/>
              <p:cNvSpPr>
                <a:spLocks/>
              </p:cNvSpPr>
              <p:nvPr/>
            </p:nvSpPr>
            <p:spPr bwMode="auto">
              <a:xfrm flipH="1">
                <a:off x="2805" y="1132"/>
                <a:ext cx="365" cy="6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5" y="100"/>
                  </a:cxn>
                  <a:cxn ang="0">
                    <a:pos x="79" y="224"/>
                  </a:cxn>
                </a:cxnLst>
                <a:rect l="0" t="0" r="r" b="b"/>
                <a:pathLst>
                  <a:path w="135" h="224">
                    <a:moveTo>
                      <a:pt x="0" y="0"/>
                    </a:moveTo>
                    <a:lnTo>
                      <a:pt x="135" y="100"/>
                    </a:lnTo>
                    <a:lnTo>
                      <a:pt x="79" y="224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8" name="Freeform 24"/>
              <p:cNvSpPr>
                <a:spLocks/>
              </p:cNvSpPr>
              <p:nvPr/>
            </p:nvSpPr>
            <p:spPr bwMode="auto">
              <a:xfrm rot="1777724" flipH="1">
                <a:off x="2610" y="1656"/>
                <a:ext cx="384" cy="290"/>
              </a:xfrm>
              <a:custGeom>
                <a:avLst/>
                <a:gdLst/>
                <a:ahLst/>
                <a:cxnLst>
                  <a:cxn ang="0">
                    <a:pos x="10" y="1"/>
                  </a:cxn>
                  <a:cxn ang="0">
                    <a:pos x="46" y="28"/>
                  </a:cxn>
                  <a:cxn ang="0">
                    <a:pos x="72" y="73"/>
                  </a:cxn>
                  <a:cxn ang="0">
                    <a:pos x="52" y="68"/>
                  </a:cxn>
                  <a:cxn ang="0">
                    <a:pos x="7" y="35"/>
                  </a:cxn>
                  <a:cxn ang="0">
                    <a:pos x="10" y="1"/>
                  </a:cxn>
                </a:cxnLst>
                <a:rect l="0" t="0" r="r" b="b"/>
                <a:pathLst>
                  <a:path w="73" h="80">
                    <a:moveTo>
                      <a:pt x="10" y="1"/>
                    </a:moveTo>
                    <a:cubicBezTo>
                      <a:pt x="16" y="0"/>
                      <a:pt x="36" y="16"/>
                      <a:pt x="46" y="28"/>
                    </a:cubicBezTo>
                    <a:cubicBezTo>
                      <a:pt x="56" y="40"/>
                      <a:pt x="71" y="66"/>
                      <a:pt x="72" y="73"/>
                    </a:cubicBezTo>
                    <a:cubicBezTo>
                      <a:pt x="73" y="80"/>
                      <a:pt x="63" y="74"/>
                      <a:pt x="52" y="68"/>
                    </a:cubicBezTo>
                    <a:cubicBezTo>
                      <a:pt x="41" y="62"/>
                      <a:pt x="14" y="46"/>
                      <a:pt x="7" y="35"/>
                    </a:cubicBezTo>
                    <a:cubicBezTo>
                      <a:pt x="0" y="24"/>
                      <a:pt x="2" y="1"/>
                      <a:pt x="10" y="1"/>
                    </a:cubicBezTo>
                    <a:close/>
                  </a:path>
                </a:pathLst>
              </a:custGeom>
              <a:solidFill>
                <a:srgbClr val="00FFFF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649" name="Group 25"/>
            <p:cNvGrpSpPr>
              <a:grpSpLocks/>
            </p:cNvGrpSpPr>
            <p:nvPr/>
          </p:nvGrpSpPr>
          <p:grpSpPr bwMode="auto">
            <a:xfrm flipH="1" flipV="1">
              <a:off x="3176" y="312"/>
              <a:ext cx="560" cy="814"/>
              <a:chOff x="2610" y="1132"/>
              <a:chExt cx="560" cy="814"/>
            </a:xfrm>
          </p:grpSpPr>
          <p:sp>
            <p:nvSpPr>
              <p:cNvPr id="26650" name="Freeform 26"/>
              <p:cNvSpPr>
                <a:spLocks/>
              </p:cNvSpPr>
              <p:nvPr/>
            </p:nvSpPr>
            <p:spPr bwMode="auto">
              <a:xfrm flipH="1">
                <a:off x="2805" y="1132"/>
                <a:ext cx="365" cy="6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5" y="100"/>
                  </a:cxn>
                  <a:cxn ang="0">
                    <a:pos x="79" y="224"/>
                  </a:cxn>
                </a:cxnLst>
                <a:rect l="0" t="0" r="r" b="b"/>
                <a:pathLst>
                  <a:path w="135" h="224">
                    <a:moveTo>
                      <a:pt x="0" y="0"/>
                    </a:moveTo>
                    <a:lnTo>
                      <a:pt x="135" y="100"/>
                    </a:lnTo>
                    <a:lnTo>
                      <a:pt x="79" y="224"/>
                    </a:lnTo>
                  </a:path>
                </a:pathLst>
              </a:custGeom>
              <a:noFill/>
              <a:ln w="38100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1" name="Freeform 27"/>
              <p:cNvSpPr>
                <a:spLocks/>
              </p:cNvSpPr>
              <p:nvPr/>
            </p:nvSpPr>
            <p:spPr bwMode="auto">
              <a:xfrm rot="1777724" flipH="1">
                <a:off x="2610" y="1656"/>
                <a:ext cx="384" cy="290"/>
              </a:xfrm>
              <a:custGeom>
                <a:avLst/>
                <a:gdLst/>
                <a:ahLst/>
                <a:cxnLst>
                  <a:cxn ang="0">
                    <a:pos x="10" y="1"/>
                  </a:cxn>
                  <a:cxn ang="0">
                    <a:pos x="46" y="28"/>
                  </a:cxn>
                  <a:cxn ang="0">
                    <a:pos x="72" y="73"/>
                  </a:cxn>
                  <a:cxn ang="0">
                    <a:pos x="52" y="68"/>
                  </a:cxn>
                  <a:cxn ang="0">
                    <a:pos x="7" y="35"/>
                  </a:cxn>
                  <a:cxn ang="0">
                    <a:pos x="10" y="1"/>
                  </a:cxn>
                </a:cxnLst>
                <a:rect l="0" t="0" r="r" b="b"/>
                <a:pathLst>
                  <a:path w="73" h="80">
                    <a:moveTo>
                      <a:pt x="10" y="1"/>
                    </a:moveTo>
                    <a:cubicBezTo>
                      <a:pt x="16" y="0"/>
                      <a:pt x="36" y="16"/>
                      <a:pt x="46" y="28"/>
                    </a:cubicBezTo>
                    <a:cubicBezTo>
                      <a:pt x="56" y="40"/>
                      <a:pt x="71" y="66"/>
                      <a:pt x="72" y="73"/>
                    </a:cubicBezTo>
                    <a:cubicBezTo>
                      <a:pt x="73" y="80"/>
                      <a:pt x="63" y="74"/>
                      <a:pt x="52" y="68"/>
                    </a:cubicBezTo>
                    <a:cubicBezTo>
                      <a:pt x="41" y="62"/>
                      <a:pt x="14" y="46"/>
                      <a:pt x="7" y="35"/>
                    </a:cubicBezTo>
                    <a:cubicBezTo>
                      <a:pt x="0" y="24"/>
                      <a:pt x="2" y="1"/>
                      <a:pt x="10" y="1"/>
                    </a:cubicBezTo>
                    <a:close/>
                  </a:path>
                </a:pathLst>
              </a:custGeom>
              <a:noFill/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2641600" y="5270500"/>
            <a:ext cx="731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Я</a:t>
            </a: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4279900" y="52705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Т</a:t>
            </a: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4148931" y="1005095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Е</a:t>
            </a:r>
          </a:p>
        </p:txBody>
      </p:sp>
      <p:sp>
        <p:nvSpPr>
          <p:cNvPr id="33" name="Управляющая кнопка: домой 32">
            <a:hlinkClick r:id="rId5" action="ppaction://hlinksldjump" highlightClick="1"/>
          </p:cNvPr>
          <p:cNvSpPr/>
          <p:nvPr/>
        </p:nvSpPr>
        <p:spPr bwMode="auto">
          <a:xfrm>
            <a:off x="8212901" y="5949280"/>
            <a:ext cx="562067" cy="576064"/>
          </a:xfrm>
          <a:prstGeom prst="actionButtonHome">
            <a:avLst/>
          </a:prstGeom>
          <a:solidFill>
            <a:srgbClr val="CCFF9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8" name="Picture 4" descr="\\servant\mmtc\09.gif"/>
          <p:cNvPicPr>
            <a:picLocks noChangeAspect="1" noChangeArrowheads="1" noCrop="1"/>
          </p:cNvPicPr>
          <p:nvPr/>
        </p:nvPicPr>
        <p:blipFill>
          <a:blip r:embed="rId6">
            <a:clrChange>
              <a:clrFrom>
                <a:srgbClr val="FEFDFD"/>
              </a:clrFrom>
              <a:clrTo>
                <a:srgbClr val="FE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6052">
            <a:off x="608387" y="2127836"/>
            <a:ext cx="1914214" cy="176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6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6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9" dur="2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15 0.49306 L -0.16146 0.62408 " pathEditMode="relative" rAng="0" ptsTypes="A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3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-0.15833 0.2 L -0.24566 0.23542 " pathEditMode="relative" rAng="0" ptsTypes="AAA">
                                      <p:cBhvr>
                                        <p:cTn id="63" dur="20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00" y="1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8" grpId="0"/>
      <p:bldP spid="50209" grpId="0"/>
      <p:bldP spid="50209" grpId="1"/>
      <p:bldP spid="2" grpId="0"/>
      <p:bldP spid="4" grpId="0"/>
      <p:bldP spid="4" grpId="1"/>
      <p:bldP spid="5" grpId="0"/>
      <p:bldP spid="6" grpId="0"/>
      <p:bldP spid="6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1390650" y="5207698"/>
            <a:ext cx="649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К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1866900" y="5228335"/>
            <a:ext cx="1241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ОТ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3467100" y="5228335"/>
            <a:ext cx="692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solidFill>
                  <a:srgbClr val="42F72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Е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2933700" y="5228335"/>
            <a:ext cx="6619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42F7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З</a:t>
            </a:r>
          </a:p>
        </p:txBody>
      </p:sp>
      <p:grpSp>
        <p:nvGrpSpPr>
          <p:cNvPr id="8198" name="Group 40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8199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8200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8201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8202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8203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8204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8205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8206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</p:grpSp>
      <p:pic>
        <p:nvPicPr>
          <p:cNvPr id="8208" name="Picture 16" descr="9e3061dc978ab36e94a183631796554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352419" y="980728"/>
            <a:ext cx="3155298" cy="3607665"/>
          </a:xfrm>
          <a:prstGeom prst="rect">
            <a:avLst/>
          </a:prstGeom>
          <a:noFill/>
        </p:spPr>
      </p:pic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733800"/>
            <a:ext cx="304800" cy="447675"/>
          </a:xfrm>
          <a:prstGeom prst="rect">
            <a:avLst/>
          </a:prstGeom>
          <a:noFill/>
        </p:spPr>
      </p:pic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4267200" y="4372369"/>
            <a:ext cx="1314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3,2,1</a:t>
            </a:r>
          </a:p>
        </p:txBody>
      </p:sp>
      <p:grpSp>
        <p:nvGrpSpPr>
          <p:cNvPr id="8211" name="Group 19"/>
          <p:cNvGrpSpPr>
            <a:grpSpLocks/>
          </p:cNvGrpSpPr>
          <p:nvPr/>
        </p:nvGrpSpPr>
        <p:grpSpPr bwMode="auto">
          <a:xfrm>
            <a:off x="6853469" y="1628800"/>
            <a:ext cx="1244600" cy="447675"/>
            <a:chOff x="3504" y="384"/>
            <a:chExt cx="784" cy="282"/>
          </a:xfrm>
        </p:grpSpPr>
        <p:pic>
          <p:nvPicPr>
            <p:cNvPr id="8212" name="Picture 2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04" y="384"/>
              <a:ext cx="192" cy="282"/>
            </a:xfrm>
            <a:prstGeom prst="rect">
              <a:avLst/>
            </a:prstGeom>
            <a:noFill/>
          </p:spPr>
        </p:pic>
        <p:pic>
          <p:nvPicPr>
            <p:cNvPr id="8213" name="Picture 2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12" y="384"/>
              <a:ext cx="192" cy="282"/>
            </a:xfrm>
            <a:prstGeom prst="rect">
              <a:avLst/>
            </a:prstGeom>
            <a:noFill/>
          </p:spPr>
        </p:pic>
        <p:pic>
          <p:nvPicPr>
            <p:cNvPr id="8214" name="Picture 2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04" y="384"/>
              <a:ext cx="192" cy="282"/>
            </a:xfrm>
            <a:prstGeom prst="rect">
              <a:avLst/>
            </a:prstGeom>
            <a:noFill/>
          </p:spPr>
        </p:pic>
        <p:pic>
          <p:nvPicPr>
            <p:cNvPr id="8215" name="Picture 2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96" y="384"/>
              <a:ext cx="192" cy="282"/>
            </a:xfrm>
            <a:prstGeom prst="rect">
              <a:avLst/>
            </a:prstGeom>
            <a:noFill/>
          </p:spPr>
        </p:pic>
      </p:grpSp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4064000" y="5228335"/>
            <a:ext cx="692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42F7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Р</a:t>
            </a: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4556597" y="5241035"/>
            <a:ext cx="23580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42F7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КАЛО</a:t>
            </a: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7162800" y="3200400"/>
            <a:ext cx="1241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ОК</a:t>
            </a: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7183669" y="3230562"/>
            <a:ext cx="1241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ОК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4069643" y="1607706"/>
            <a:ext cx="1732136" cy="244827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1" name="Picture 29" descr="19[1]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10" y="1776303"/>
            <a:ext cx="1821168" cy="218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Управляющая кнопка: домой 28">
            <a:hlinkClick r:id="rId7" action="ppaction://hlinksldjump" highlightClick="1"/>
          </p:cNvPr>
          <p:cNvSpPr/>
          <p:nvPr/>
        </p:nvSpPr>
        <p:spPr bwMode="auto">
          <a:xfrm>
            <a:off x="8204646" y="5944030"/>
            <a:ext cx="562067" cy="576064"/>
          </a:xfrm>
          <a:prstGeom prst="actionButtonHome">
            <a:avLst/>
          </a:prstGeom>
          <a:solidFill>
            <a:srgbClr val="CCFF9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7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01441 -0.10162 L -0.09062 -0.10162 L -0.12448 -0.00069 " pathEditMode="relative" rAng="0" ptsTypes="AAAA">
                                      <p:cBhvr>
                                        <p:cTn id="1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-510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69 L 0.03021 0.09838 L 0.10521 0.09838 L 0.12066 -0.00069 " pathEditMode="relative" rAng="0" ptsTypes="AAAA">
                                      <p:cBhvr>
                                        <p:cTn id="118" dur="20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9556E-7 L -0.07118 0.23797 L -0.28264 0.2914 " pathEditMode="relative" rAng="0" ptsTypes="AAA">
                                      <p:cBhvr>
                                        <p:cTn id="1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32" y="145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8" grpId="0"/>
      <p:bldP spid="50208" grpId="1"/>
      <p:bldP spid="50209" grpId="0"/>
      <p:bldP spid="50213" grpId="0"/>
      <p:bldP spid="50214" grpId="0"/>
      <p:bldP spid="50214" grpId="1"/>
      <p:bldP spid="2" grpId="0"/>
      <p:bldP spid="2" grpId="1"/>
      <p:bldP spid="3" grpId="0"/>
      <p:bldP spid="3" grpId="1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5549900" y="2362200"/>
            <a:ext cx="1376363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endParaRPr lang="ru-RU" sz="130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228600" y="5156200"/>
            <a:ext cx="1241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КО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1282700" y="5156200"/>
            <a:ext cx="1858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ЛОБ</a:t>
            </a:r>
          </a:p>
        </p:txBody>
      </p:sp>
      <p:grpSp>
        <p:nvGrpSpPr>
          <p:cNvPr id="10245" name="Group 40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0246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10247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10248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10249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10250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10251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10252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10253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charset="0"/>
              </a:endParaRPr>
            </a:p>
          </p:txBody>
        </p:sp>
      </p:grp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7239000" y="1143000"/>
            <a:ext cx="1641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Т=Й</a:t>
            </a:r>
          </a:p>
        </p:txBody>
      </p:sp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279400" y="2590800"/>
            <a:ext cx="838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,</a:t>
            </a: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533400" y="2590800"/>
            <a:ext cx="838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,</a:t>
            </a:r>
          </a:p>
        </p:txBody>
      </p:sp>
      <p:pic>
        <p:nvPicPr>
          <p:cNvPr id="10258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1073" y="1094880"/>
            <a:ext cx="304800" cy="447675"/>
          </a:xfrm>
          <a:prstGeom prst="rect">
            <a:avLst/>
          </a:prstGeom>
          <a:noFill/>
        </p:spPr>
      </p:pic>
      <p:pic>
        <p:nvPicPr>
          <p:cNvPr id="10259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9673" y="1094880"/>
            <a:ext cx="304800" cy="447675"/>
          </a:xfrm>
          <a:prstGeom prst="rect">
            <a:avLst/>
          </a:prstGeom>
          <a:noFill/>
        </p:spPr>
      </p:pic>
      <p:pic>
        <p:nvPicPr>
          <p:cNvPr id="10261" name="Picture 21" descr="bal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2731" y="1480343"/>
            <a:ext cx="1918494" cy="1918494"/>
          </a:xfrm>
          <a:prstGeom prst="rect">
            <a:avLst/>
          </a:prstGeom>
          <a:noFill/>
        </p:spPr>
      </p:pic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5991225" y="2667000"/>
            <a:ext cx="81915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9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е</a:t>
            </a: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3962400" y="3276600"/>
            <a:ext cx="172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Я=</a:t>
            </a:r>
            <a:r>
              <a:rPr lang="ru-RU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А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2921000" y="5156200"/>
            <a:ext cx="1241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ОК</a:t>
            </a: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2978966" y="5147012"/>
            <a:ext cx="768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42F7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М</a:t>
            </a: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3596481" y="5143985"/>
            <a:ext cx="731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42F7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Я</a:t>
            </a: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4100513" y="5181600"/>
            <a:ext cx="7191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42F7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Ч</a:t>
            </a: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4616450" y="5181600"/>
            <a:ext cx="692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178A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Е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5181600" y="5181600"/>
            <a:ext cx="735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178A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5741988" y="5181600"/>
            <a:ext cx="735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solidFill>
                  <a:srgbClr val="178A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6311899" y="5181600"/>
            <a:ext cx="1196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КИ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7350125" y="5181600"/>
            <a:ext cx="649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Т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4953000" y="3289300"/>
            <a:ext cx="735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А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8132763" y="1139825"/>
            <a:ext cx="731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Й</a:t>
            </a: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3733800" y="2057400"/>
            <a:ext cx="838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,</a:t>
            </a:r>
          </a:p>
        </p:txBody>
      </p:sp>
      <p:pic>
        <p:nvPicPr>
          <p:cNvPr id="1026" name="Picture 2" descr="F:\Шаблоны\Клипы1\1Кл_школа\4f49dcbee4a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73" y="1238916"/>
            <a:ext cx="2540527" cy="273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Рисунок 36" descr="D:\ММТЦ\Модули ПКПК\курсы по  Adobe PhotoShop CS3\картинки\Картинки\Sea Cartoons\CTSEA063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49" y="2484100"/>
            <a:ext cx="1781175" cy="126809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Управляющая кнопка: домой 35">
            <a:hlinkClick r:id="rId6" action="ppaction://hlinksldjump" highlightClick="1"/>
          </p:cNvPr>
          <p:cNvSpPr/>
          <p:nvPr/>
        </p:nvSpPr>
        <p:spPr bwMode="auto">
          <a:xfrm>
            <a:off x="8212901" y="5949280"/>
            <a:ext cx="562067" cy="576064"/>
          </a:xfrm>
          <a:prstGeom prst="actionButtonHome">
            <a:avLst/>
          </a:prstGeom>
          <a:solidFill>
            <a:srgbClr val="CCFF99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3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13941 0.13866 L -0.15156 0.27685 " pathEditMode="relative" rAng="0" ptsTypes="AAA"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0" y="1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0.03958 -1.48148E-6 L 0.06337 0.00278 " pathEditMode="relative" rAng="0" ptsTypes="AAA">
                                      <p:cBhvr>
                                        <p:cTn id="126" dur="20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03559 0.43866 L -0.08993 0.59028 " pathEditMode="relative" rAng="0" ptsTypes="AAA">
                                      <p:cBhvr>
                                        <p:cTn id="2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2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8" grpId="0"/>
      <p:bldP spid="50208" grpId="1"/>
      <p:bldP spid="50209" grpId="0"/>
      <p:bldP spid="50209" grpId="1"/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/>
      <p:bldP spid="11" grpId="0"/>
      <p:bldP spid="12" grpId="0"/>
      <p:bldP spid="13" grpId="0"/>
      <p:bldP spid="14" grpId="0"/>
      <p:bldP spid="14" grpId="1"/>
      <p:bldP spid="15" grpId="0"/>
      <p:bldP spid="1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63880" cy="461960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4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Математику уже затем учить надо, что она ум </a:t>
            </a: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 </a:t>
            </a:r>
            <a:r>
              <a:rPr lang="ru-RU" sz="4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порядок приводит</a:t>
            </a: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lvl="0" indent="0">
              <a:buNone/>
            </a:pPr>
            <a:endParaRPr lang="ru-RU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lvl="0" indent="0" algn="r">
              <a:buNone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	</a:t>
            </a:r>
            <a:r>
              <a:rPr lang="ru-RU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Михаил </a:t>
            </a:r>
            <a:r>
              <a:rPr lang="ru-RU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Васильевич Ломоносов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407194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99FF"/>
                </a:solidFill>
              </a:rPr>
              <a:t> 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4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844824"/>
            <a:ext cx="8686800" cy="4403576"/>
          </a:xfrm>
        </p:spPr>
        <p:txBody>
          <a:bodyPr/>
          <a:lstStyle/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Г.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И.Зубелевич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Занятия математического кружка в 7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классе. </a:t>
            </a:r>
            <a:r>
              <a:rPr lang="ru-RU" sz="2800" smtClean="0">
                <a:solidFill>
                  <a:schemeClr val="tx2">
                    <a:lumMod val="50000"/>
                  </a:schemeClr>
                </a:solidFill>
              </a:rPr>
              <a:t>- 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М.,1991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Предметная неделя математики. / сост. Н. П.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Токачур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– Волгоград : ИТД «Корифей», 2007 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://priroda.inc.ru/animation/anima.html</a:t>
            </a:r>
            <a:endParaRPr lang="ru-RU" sz="2800" dirty="0"/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en-US" sz="2800" dirty="0">
                <a:hlinkClick r:id="rId4"/>
              </a:rPr>
              <a:t>http://images.yandex.ru/</a:t>
            </a:r>
            <a:endParaRPr lang="ru-RU" sz="2800" dirty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936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Третий раунд </a:t>
            </a:r>
            <a:endParaRPr lang="ru-RU" dirty="0"/>
          </a:p>
        </p:txBody>
      </p:sp>
      <p:sp>
        <p:nvSpPr>
          <p:cNvPr id="6" name="32-конечная звезда 5">
            <a:hlinkClick r:id="rId3" action="ppaction://hlinksldjump"/>
          </p:cNvPr>
          <p:cNvSpPr/>
          <p:nvPr/>
        </p:nvSpPr>
        <p:spPr bwMode="auto">
          <a:xfrm>
            <a:off x="1235224" y="2123265"/>
            <a:ext cx="3096344" cy="2981280"/>
          </a:xfrm>
          <a:prstGeom prst="star32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32-конечная звезда 6">
            <a:hlinkClick r:id="rId4" action="ppaction://hlinksldjump"/>
          </p:cNvPr>
          <p:cNvSpPr/>
          <p:nvPr/>
        </p:nvSpPr>
        <p:spPr bwMode="auto">
          <a:xfrm>
            <a:off x="3876876" y="3487411"/>
            <a:ext cx="2519692" cy="2413228"/>
          </a:xfrm>
          <a:prstGeom prst="star32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32-конечная звезда 7">
            <a:hlinkClick r:id="rId5" action="ppaction://hlinksldjump"/>
          </p:cNvPr>
          <p:cNvSpPr/>
          <p:nvPr/>
        </p:nvSpPr>
        <p:spPr bwMode="auto">
          <a:xfrm>
            <a:off x="5987752" y="2651038"/>
            <a:ext cx="1872208" cy="1925734"/>
          </a:xfrm>
          <a:prstGeom prst="star32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16-конечная звезда 8">
            <a:hlinkClick r:id="rId3" action="ppaction://hlinksldjump"/>
          </p:cNvPr>
          <p:cNvSpPr/>
          <p:nvPr/>
        </p:nvSpPr>
        <p:spPr bwMode="auto">
          <a:xfrm>
            <a:off x="2279340" y="3181857"/>
            <a:ext cx="1008112" cy="864096"/>
          </a:xfrm>
          <a:prstGeom prst="star16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 </a:t>
            </a:r>
          </a:p>
        </p:txBody>
      </p:sp>
      <p:sp>
        <p:nvSpPr>
          <p:cNvPr id="10" name="16-конечная звезда 9">
            <a:hlinkClick r:id="rId4" action="ppaction://hlinksldjump"/>
          </p:cNvPr>
          <p:cNvSpPr/>
          <p:nvPr/>
        </p:nvSpPr>
        <p:spPr bwMode="auto">
          <a:xfrm>
            <a:off x="4632666" y="4261977"/>
            <a:ext cx="1008112" cy="864096"/>
          </a:xfrm>
          <a:prstGeom prst="star16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16-конечная звезда 10">
            <a:hlinkClick r:id="rId5" action="ppaction://hlinksldjump"/>
          </p:cNvPr>
          <p:cNvSpPr/>
          <p:nvPr/>
        </p:nvSpPr>
        <p:spPr bwMode="auto">
          <a:xfrm>
            <a:off x="6467400" y="3181857"/>
            <a:ext cx="1008112" cy="864096"/>
          </a:xfrm>
          <a:prstGeom prst="star16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2567372" y="3321517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hlinkClick r:id="rId3" action="ppaction://hlinksldjump"/>
              </a:rPr>
              <a:t>1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>
            <a:hlinkClick r:id="rId4" action="ppaction://hlinksldjump"/>
          </p:cNvPr>
          <p:cNvSpPr/>
          <p:nvPr/>
        </p:nvSpPr>
        <p:spPr>
          <a:xfrm>
            <a:off x="4930576" y="4401637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hlinkClick r:id="rId4" action="ppaction://hlinksldjump"/>
              </a:rPr>
              <a:t>2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65310" y="3321517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hlinkClick r:id="rId5" action="ppaction://hlinksldjump"/>
              </a:rPr>
              <a:t>3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9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 меня две монеты на общую сумму 15 копеек.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Одна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из них не пятак. Что это 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монеты?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3829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10 копеек и 5 копеек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Управляющая кнопка: домой 14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21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Кто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 подчинил» алгебру геометрии, то есть вывел геометрию на первое место?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7030A0"/>
                </a:solidFill>
              </a:rPr>
              <a:t>Евклид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6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какой системе счисления мы выполняем арифметические действия?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В десятичной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6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Юры и Саши  было поровну значков. Потом Юра отдал саше два значка. На сколько больше значков стало у Саши?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 bwMode="auto">
          <a:xfrm>
            <a:off x="2510678" y="3339424"/>
            <a:ext cx="6192688" cy="2232248"/>
          </a:xfrm>
          <a:prstGeom prst="cloud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1323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На 4 значка</a:t>
            </a:r>
          </a:p>
        </p:txBody>
      </p:sp>
      <p:pic>
        <p:nvPicPr>
          <p:cNvPr id="1028" name="Picture 4" descr="\\servant\mmtc\1Курсы\Для презентаций\s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1612"/>
            <a:ext cx="1887112" cy="19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 bwMode="auto">
          <a:xfrm>
            <a:off x="8212902" y="5949280"/>
            <a:ext cx="562067" cy="57606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3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Шаблон оформления 'Синий атом'">
  <a:themeElements>
    <a:clrScheme name="Тема Office 12">
      <a:dk1>
        <a:srgbClr val="969696"/>
      </a:dk1>
      <a:lt1>
        <a:srgbClr val="FFFFFF"/>
      </a:lt1>
      <a:dk2>
        <a:srgbClr val="99EFF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669900"/>
      </a:folHlink>
    </a:clrScheme>
    <a:fontScheme name="Тема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336699"/>
        </a:dk1>
        <a:lt1>
          <a:srgbClr val="FFFFFF"/>
        </a:lt1>
        <a:dk2>
          <a:srgbClr val="87BBDF"/>
        </a:dk2>
        <a:lt2>
          <a:srgbClr val="E3EBF1"/>
        </a:lt2>
        <a:accent1>
          <a:srgbClr val="0099CC"/>
        </a:accent1>
        <a:accent2>
          <a:srgbClr val="468A4B"/>
        </a:accent2>
        <a:accent3>
          <a:srgbClr val="C3DAEC"/>
        </a:accent3>
        <a:accent4>
          <a:srgbClr val="DADADA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777777"/>
        </a:dk1>
        <a:lt1>
          <a:srgbClr val="FFFFFF"/>
        </a:lt1>
        <a:dk2>
          <a:srgbClr val="B7B9AF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D8D9D4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E3E5C"/>
        </a:dk1>
        <a:lt1>
          <a:srgbClr val="FFFFFF"/>
        </a:lt1>
        <a:dk2>
          <a:srgbClr val="5C87A4"/>
        </a:dk2>
        <a:lt2>
          <a:srgbClr val="FFFFFF"/>
        </a:lt2>
        <a:accent1>
          <a:srgbClr val="4C8877"/>
        </a:accent1>
        <a:accent2>
          <a:srgbClr val="6666FF"/>
        </a:accent2>
        <a:accent3>
          <a:srgbClr val="B5C3CF"/>
        </a:accent3>
        <a:accent4>
          <a:srgbClr val="DADADA"/>
        </a:accent4>
        <a:accent5>
          <a:srgbClr val="B2C3BD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3366"/>
        </a:dk1>
        <a:lt1>
          <a:srgbClr val="FFFFFF"/>
        </a:lt1>
        <a:dk2>
          <a:srgbClr val="1C72E4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BBCE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3366"/>
        </a:dk1>
        <a:lt1>
          <a:srgbClr val="FFFFFF"/>
        </a:lt1>
        <a:dk2>
          <a:srgbClr val="99D3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CAE6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3F7EBD"/>
        </a:dk1>
        <a:lt1>
          <a:srgbClr val="D9F8FF"/>
        </a:lt1>
        <a:dk2>
          <a:srgbClr val="336699"/>
        </a:dk2>
        <a:lt2>
          <a:srgbClr val="777777"/>
        </a:lt2>
        <a:accent1>
          <a:srgbClr val="CCECFF"/>
        </a:accent1>
        <a:accent2>
          <a:srgbClr val="579CDB"/>
        </a:accent2>
        <a:accent3>
          <a:srgbClr val="E9FBFF"/>
        </a:accent3>
        <a:accent4>
          <a:srgbClr val="346BA1"/>
        </a:accent4>
        <a:accent5>
          <a:srgbClr val="E2F4FF"/>
        </a:accent5>
        <a:accent6>
          <a:srgbClr val="4E8DC6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A84724"/>
        </a:dk2>
        <a:lt2>
          <a:srgbClr val="DFD293"/>
        </a:lt2>
        <a:accent1>
          <a:srgbClr val="DF7475"/>
        </a:accent1>
        <a:accent2>
          <a:srgbClr val="5C8FC2"/>
        </a:accent2>
        <a:accent3>
          <a:srgbClr val="D1B1AC"/>
        </a:accent3>
        <a:accent4>
          <a:srgbClr val="DADADA"/>
        </a:accent4>
        <a:accent5>
          <a:srgbClr val="ECBCBD"/>
        </a:accent5>
        <a:accent6>
          <a:srgbClr val="5381B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3E3E5C"/>
        </a:dk1>
        <a:lt1>
          <a:srgbClr val="C2FEE1"/>
        </a:lt1>
        <a:dk2>
          <a:srgbClr val="0066CC"/>
        </a:dk2>
        <a:lt2>
          <a:srgbClr val="CCECFF"/>
        </a:lt2>
        <a:accent1>
          <a:srgbClr val="3C9698"/>
        </a:accent1>
        <a:accent2>
          <a:srgbClr val="6666FF"/>
        </a:accent2>
        <a:accent3>
          <a:srgbClr val="AAB8E2"/>
        </a:accent3>
        <a:accent4>
          <a:srgbClr val="A5D9C0"/>
        </a:accent4>
        <a:accent5>
          <a:srgbClr val="AFC9CA"/>
        </a:accent5>
        <a:accent6>
          <a:srgbClr val="5C5CE7"/>
        </a:accent6>
        <a:hlink>
          <a:srgbClr val="99CC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969696"/>
        </a:dk1>
        <a:lt1>
          <a:srgbClr val="FFFFFF"/>
        </a:lt1>
        <a:dk2>
          <a:srgbClr val="0099CC"/>
        </a:dk2>
        <a:lt2>
          <a:srgbClr val="969696"/>
        </a:lt2>
        <a:accent1>
          <a:srgbClr val="D2F8B8"/>
        </a:accent1>
        <a:accent2>
          <a:srgbClr val="CCCC00"/>
        </a:accent2>
        <a:accent3>
          <a:srgbClr val="FFFFFF"/>
        </a:accent3>
        <a:accent4>
          <a:srgbClr val="7F7F7F"/>
        </a:accent4>
        <a:accent5>
          <a:srgbClr val="E5FBD8"/>
        </a:accent5>
        <a:accent6>
          <a:srgbClr val="B9B900"/>
        </a:accent6>
        <a:hlink>
          <a:srgbClr val="00CC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CCFFCC"/>
        </a:dk1>
        <a:lt1>
          <a:srgbClr val="FFFFFF"/>
        </a:lt1>
        <a:dk2>
          <a:srgbClr val="9BD9FF"/>
        </a:dk2>
        <a:lt2>
          <a:srgbClr val="808080"/>
        </a:lt2>
        <a:accent1>
          <a:srgbClr val="6DB6FF"/>
        </a:accent1>
        <a:accent2>
          <a:srgbClr val="CCFFCC"/>
        </a:accent2>
        <a:accent3>
          <a:srgbClr val="FFFFFF"/>
        </a:accent3>
        <a:accent4>
          <a:srgbClr val="AEDAAE"/>
        </a:accent4>
        <a:accent5>
          <a:srgbClr val="BAD7FF"/>
        </a:accent5>
        <a:accent6>
          <a:srgbClr val="B9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EAEAEA"/>
        </a:dk1>
        <a:lt1>
          <a:srgbClr val="FFFFFF"/>
        </a:lt1>
        <a:dk2>
          <a:srgbClr val="EAEAEA"/>
        </a:dk2>
        <a:lt2>
          <a:srgbClr val="333333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C8C8C8"/>
        </a:accent4>
        <a:accent5>
          <a:srgbClr val="D5D5D5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969696"/>
        </a:dk1>
        <a:lt1>
          <a:srgbClr val="FFFFFF"/>
        </a:lt1>
        <a:dk2>
          <a:srgbClr val="99EFF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7F7F7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'Синий атом'</Template>
  <TotalTime>532</TotalTime>
  <Words>694</Words>
  <Application>Microsoft Office PowerPoint</Application>
  <PresentationFormat>Экран (4:3)</PresentationFormat>
  <Paragraphs>209</Paragraphs>
  <Slides>45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Шаблон оформления 'Синий атом'</vt:lpstr>
      <vt:lpstr>Презентация PowerPoint</vt:lpstr>
      <vt:lpstr>Презентация PowerPoint</vt:lpstr>
      <vt:lpstr>Первый раунд</vt:lpstr>
      <vt:lpstr>Второй раунд</vt:lpstr>
      <vt:lpstr>Третий раунд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Используемые ресурсы</vt:lpstr>
    </vt:vector>
  </TitlesOfParts>
  <Company>Средняя школа № 33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Копылова Н.Н.</dc:creator>
  <cp:lastModifiedBy>Галина</cp:lastModifiedBy>
  <cp:revision>62</cp:revision>
  <dcterms:created xsi:type="dcterms:W3CDTF">2008-11-05T19:42:59Z</dcterms:created>
  <dcterms:modified xsi:type="dcterms:W3CDTF">2014-03-22T06:37:04Z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TC010721171049</vt:lpwstr>
  </property>
</Properties>
</file>